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54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2" r:id="rId7"/>
    <p:sldId id="290" r:id="rId8"/>
    <p:sldId id="303" r:id="rId9"/>
    <p:sldId id="267" r:id="rId10"/>
    <p:sldId id="305" r:id="rId11"/>
    <p:sldId id="308" r:id="rId12"/>
    <p:sldId id="309" r:id="rId13"/>
    <p:sldId id="289" r:id="rId14"/>
    <p:sldId id="311" r:id="rId15"/>
    <p:sldId id="294" r:id="rId16"/>
    <p:sldId id="310" r:id="rId17"/>
    <p:sldId id="293" r:id="rId18"/>
    <p:sldId id="295" r:id="rId19"/>
    <p:sldId id="292" r:id="rId20"/>
    <p:sldId id="296" r:id="rId21"/>
    <p:sldId id="317" r:id="rId22"/>
    <p:sldId id="312" r:id="rId23"/>
    <p:sldId id="297" r:id="rId24"/>
    <p:sldId id="313" r:id="rId25"/>
    <p:sldId id="314" r:id="rId26"/>
    <p:sldId id="315" r:id="rId27"/>
    <p:sldId id="288" r:id="rId28"/>
  </p:sldIdLst>
  <p:sldSz cx="9144000" cy="5143500" type="screen16x9"/>
  <p:notesSz cx="9144000" cy="5143500"/>
  <p:embeddedFontLst>
    <p:embeddedFont>
      <p:font typeface="Arial Black" panose="020B0604020202020204" pitchFamily="34" charset="0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</p:embeddedFont>
    <p:embeddedFont>
      <p:font typeface="PT Sans Narrow" panose="020B0506020203020204" pitchFamily="34" charset="77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904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9"/>
    <p:restoredTop sz="94651"/>
  </p:normalViewPr>
  <p:slideViewPr>
    <p:cSldViewPr snapToGrid="0">
      <p:cViewPr varScale="1">
        <p:scale>
          <a:sx n="194" d="100"/>
          <a:sy n="194" d="100"/>
        </p:scale>
        <p:origin x="192" y="232"/>
      </p:cViewPr>
      <p:guideLst>
        <p:guide orient="horz" pos="2904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2c7962589_5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62c7962589_5_5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65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其实还有network、tunnel等网络相关的工具，但是还没正式发布，这里我们不讲。</a:t>
            </a:r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81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c7962589_5_191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1,</a:t>
            </a:r>
            <a:r>
              <a:rPr lang="zh-CN" altLang="en-US"/>
              <a:t> 手写定义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2.</a:t>
            </a:r>
            <a:r>
              <a:rPr lang="zh-CN" altLang="en-US"/>
              <a:t> 演示生成</a:t>
            </a:r>
            <a:endParaRPr lang="en-US"/>
          </a:p>
        </p:txBody>
      </p:sp>
      <p:sp>
        <p:nvSpPr>
          <p:cNvPr id="258" name="Google Shape;258;g62c7962589_5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76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c7962589_5_191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我们上面的服务都是使用同步请求，那在</a:t>
            </a:r>
            <a:r>
              <a:rPr lang="en-US" altLang="zh-CN"/>
              <a:t>Go-Micro</a:t>
            </a:r>
            <a:r>
              <a:rPr lang="zh-CN" altLang="en-US"/>
              <a:t>中如何使用异步请求</a:t>
            </a:r>
            <a:endParaRPr lang="en-US"/>
          </a:p>
        </p:txBody>
      </p:sp>
      <p:sp>
        <p:nvSpPr>
          <p:cNvPr id="258" name="Google Shape;258;g62c7962589_5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8059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789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702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2c7962589_5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62c7962589_5_637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c7962589_5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62c7962589_5_66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c7962589_5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62c7962589_5_7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/>
              <a:t>我们先给大家介绍Micro体系，先让各位对Micro有一定的认知，尔后我们再介绍Go-Micro框架。这个时候可能有朋友就会有疑问了，Micro与Go-Micro的关系是什么，这个疑问我曾经也有过，我接下来就给大家解释。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801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c7962589_5_191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这里不给大家深入讲解，大家知道有这个工具即可，后面的几期我们会讲</a:t>
            </a:r>
          </a:p>
        </p:txBody>
      </p:sp>
      <p:sp>
        <p:nvSpPr>
          <p:cNvPr id="258" name="Google Shape;258;g62c7962589_5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1104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c7962589_5_191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1,</a:t>
            </a:r>
            <a:r>
              <a:rPr lang="zh-CN" altLang="en-US"/>
              <a:t> 手写定义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2.</a:t>
            </a:r>
            <a:r>
              <a:rPr lang="zh-CN" altLang="en-US"/>
              <a:t> 演示生成</a:t>
            </a:r>
            <a:endParaRPr lang="en-US"/>
          </a:p>
        </p:txBody>
      </p:sp>
      <p:sp>
        <p:nvSpPr>
          <p:cNvPr id="258" name="Google Shape;258;g62c7962589_5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5726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c7962589_5_191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1,</a:t>
            </a:r>
            <a:r>
              <a:rPr lang="zh-CN" altLang="en-US"/>
              <a:t> 手写定义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2.</a:t>
            </a:r>
            <a:r>
              <a:rPr lang="zh-CN" altLang="en-US"/>
              <a:t> 演示生成</a:t>
            </a:r>
            <a:endParaRPr lang="en-US"/>
          </a:p>
        </p:txBody>
      </p:sp>
      <p:sp>
        <p:nvSpPr>
          <p:cNvPr id="258" name="Google Shape;258;g62c7962589_5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072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84724" y="535134"/>
            <a:ext cx="8374551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09733" y="4568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7" name="Google Shape;87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205133" y="45081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205133" y="458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 panose="020B0506020203020204"/>
              <a:buNone/>
              <a:defRPr sz="2400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154508" y="4598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172933" y="4548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567346"/>
            <a:ext cx="9144000" cy="2009139"/>
          </a:xfrm>
          <a:custGeom>
            <a:avLst/>
            <a:gdLst/>
            <a:ahLst/>
            <a:cxnLst/>
            <a:rect l="l" t="t" r="r" b="b"/>
            <a:pathLst>
              <a:path w="9144000" h="2009139" extrusionOk="0">
                <a:moveTo>
                  <a:pt x="0" y="0"/>
                </a:moveTo>
                <a:lnTo>
                  <a:pt x="9143981" y="0"/>
                </a:lnTo>
                <a:lnTo>
                  <a:pt x="9143981" y="2008796"/>
                </a:lnTo>
                <a:lnTo>
                  <a:pt x="0" y="2008796"/>
                </a:lnTo>
                <a:lnTo>
                  <a:pt x="0" y="0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5143489"/>
                </a:moveTo>
                <a:lnTo>
                  <a:pt x="4571990" y="5143489"/>
                </a:lnTo>
                <a:lnTo>
                  <a:pt x="4571990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4571991" y="174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0"/>
                </a:moveTo>
                <a:lnTo>
                  <a:pt x="4571990" y="0"/>
                </a:lnTo>
                <a:lnTo>
                  <a:pt x="4571990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5029664" y="4495491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4" h="120000" extrusionOk="0">
                <a:moveTo>
                  <a:pt x="0" y="0"/>
                </a:moveTo>
                <a:lnTo>
                  <a:pt x="577198" y="0"/>
                </a:lnTo>
              </a:path>
            </a:pathLst>
          </a:custGeom>
          <a:noFill/>
          <a:ln w="19025" cap="flat" cmpd="sng">
            <a:solidFill>
              <a:srgbClr val="E81C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8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55;p8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" name="Google Shape;56;p8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57" name="Google Shape;57;p8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8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9" name="Google Shape;59;p8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8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2" name="Google Shape;62;p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1" name="Google Shape;71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26399" y="417217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63474" y="418352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 夜读（中浅蓝）" type="twoColTx">
  <p:cSld name="TITLE_AND_TWO_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11258" y="4682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29199" y="1275574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 h="120000" extrusionOk="0">
                <a:moveTo>
                  <a:pt x="0" y="0"/>
                </a:moveTo>
                <a:lnTo>
                  <a:pt x="614098" y="0"/>
                </a:lnTo>
              </a:path>
            </a:pathLst>
          </a:custGeom>
          <a:noFill/>
          <a:ln w="190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 u="none" strike="noStrike" cap="none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86708" y="4539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-in-c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.mu/" TargetMode="External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ithub.com/micro-in-cn" TargetMode="External"/><Relationship Id="rId5" Type="http://schemas.openxmlformats.org/officeDocument/2006/relationships/hyperlink" Target="https://github.com/micro" TargetMode="Externa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/protoc-gen-micr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/>
              <a:t>Go-Micro  </a:t>
            </a:r>
            <a:r>
              <a:rPr lang="zh-CN" altLang="en-US" sz="4400"/>
              <a:t>编写微服务</a:t>
            </a:r>
            <a:endParaRPr lang="en-US" sz="440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Micro </a:t>
            </a:r>
            <a:r>
              <a:rPr lang="zh-CN" altLang="en-US">
                <a:ea typeface="宋体" panose="02010600030101010101" pitchFamily="2" charset="-122"/>
              </a:rPr>
              <a:t>中国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2019-1</a:t>
            </a:r>
            <a:r>
              <a:rPr lang="en-US" altLang="zh-CN"/>
              <a:t>2</a:t>
            </a:r>
            <a:r>
              <a:rPr lang="en-US"/>
              <a:t>-</a:t>
            </a:r>
            <a:r>
              <a:rPr lang="en-US" altLang="zh-CN"/>
              <a:t>19</a:t>
            </a:r>
            <a:endParaRPr lang="en-US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/>
              <a:t>Go-Micro</a:t>
            </a:r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  <p:sp>
        <p:nvSpPr>
          <p:cNvPr id="262" name="Google Shape;262;p28"/>
          <p:cNvSpPr/>
          <p:nvPr/>
        </p:nvSpPr>
        <p:spPr>
          <a:xfrm>
            <a:off x="7796990" y="721397"/>
            <a:ext cx="1473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创建服务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7482C-D1EE-F442-972A-76152C2669E9}"/>
              </a:ext>
            </a:extLst>
          </p:cNvPr>
          <p:cNvSpPr txBox="1"/>
          <p:nvPr/>
        </p:nvSpPr>
        <p:spPr>
          <a:xfrm>
            <a:off x="442333" y="1265398"/>
            <a:ext cx="135806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/>
              <a:t>New</a:t>
            </a:r>
            <a:r>
              <a:rPr kumimoji="1" lang="zh-CN" altLang="en-US"/>
              <a:t> 创建</a:t>
            </a:r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/>
              <a:t>Init</a:t>
            </a:r>
            <a:r>
              <a:rPr kumimoji="1" lang="zh-CN" altLang="en-US"/>
              <a:t> 初始化</a:t>
            </a:r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/>
              <a:t>挂载接口</a:t>
            </a:r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/>
              <a:t>运行</a:t>
            </a:r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endParaRPr kumimoji="1" lang="en-US" altLang="zh-CN"/>
          </a:p>
          <a:p>
            <a:pPr marL="342900" indent="-342900">
              <a:buAutoNum type="arabicPeriod"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082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现场演示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78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示例架构</a:t>
            </a:r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DD25124-AE29-441C-A0A9-21DAE5C49C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6F4AF-003A-4630-8B6B-ECD54B9E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51" y="1152425"/>
            <a:ext cx="6400298" cy="36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0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/>
              <a:t>SRV</a:t>
            </a:r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  <p:sp>
        <p:nvSpPr>
          <p:cNvPr id="262" name="Google Shape;262;p28"/>
          <p:cNvSpPr/>
          <p:nvPr/>
        </p:nvSpPr>
        <p:spPr>
          <a:xfrm>
            <a:off x="5894262" y="701662"/>
            <a:ext cx="30670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7482C-D1EE-F442-972A-76152C2669E9}"/>
              </a:ext>
            </a:extLst>
          </p:cNvPr>
          <p:cNvSpPr txBox="1"/>
          <p:nvPr/>
        </p:nvSpPr>
        <p:spPr>
          <a:xfrm>
            <a:off x="442333" y="3098037"/>
            <a:ext cx="135806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/>
              <a:t>New</a:t>
            </a:r>
            <a:r>
              <a:rPr kumimoji="1" lang="zh-CN" altLang="en-US"/>
              <a:t> 创建</a:t>
            </a:r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/>
              <a:t>Init</a:t>
            </a:r>
            <a:r>
              <a:rPr kumimoji="1" lang="zh-CN" altLang="en-US"/>
              <a:t> 初始化</a:t>
            </a:r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/>
              <a:t>挂载接口</a:t>
            </a:r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/>
              <a:t>运行</a:t>
            </a:r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endParaRPr kumimoji="1" lang="en-US" altLang="zh-CN"/>
          </a:p>
          <a:p>
            <a:pPr marL="342900" indent="-342900">
              <a:buAutoNum type="arabicPeriod"/>
            </a:pPr>
            <a:endParaRPr kumimoji="1"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1F371-3FFD-8045-B127-F362B510E719}"/>
              </a:ext>
            </a:extLst>
          </p:cNvPr>
          <p:cNvSpPr txBox="1"/>
          <p:nvPr/>
        </p:nvSpPr>
        <p:spPr>
          <a:xfrm>
            <a:off x="509214" y="1152425"/>
            <a:ext cx="4898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两个服务</a:t>
            </a:r>
            <a:endParaRPr kumimoji="1" lang="en-US" altLang="zh-CN"/>
          </a:p>
          <a:p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>
                <a:sym typeface="PT Sans Narrow" panose="020B0506020203020204"/>
              </a:rPr>
              <a:t>Sum</a:t>
            </a:r>
            <a:r>
              <a:rPr kumimoji="1" lang="zh-CN" altLang="en-US">
                <a:sym typeface="PT Sans Narrow" panose="020B0506020203020204"/>
              </a:rPr>
              <a:t>服务：所有小于输入数字的自然数累加</a:t>
            </a:r>
            <a:endParaRPr kumimoji="1" lang="en-US" altLang="zh-CN">
              <a:sym typeface="PT Sans Narrow" panose="020B0506020203020204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/>
              <a:t>Prime</a:t>
            </a:r>
            <a:r>
              <a:rPr kumimoji="1" lang="zh-CN" altLang="en-US"/>
              <a:t>服务：查出小于输入的所有素数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09419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25CB0C-6FA0-A64D-92F3-3DCF94F65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0" y="1697689"/>
            <a:ext cx="9144000" cy="643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476491-BC8F-2643-8E99-7C41F978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73" y="2341345"/>
            <a:ext cx="5653528" cy="2445445"/>
          </a:xfrm>
          <a:prstGeom prst="rect">
            <a:avLst/>
          </a:prstGeom>
        </p:spPr>
      </p:pic>
      <p:sp>
        <p:nvSpPr>
          <p:cNvPr id="6" name="Google Shape;260;p28">
            <a:extLst>
              <a:ext uri="{FF2B5EF4-FFF2-40B4-BE49-F238E27FC236}">
                <a16:creationId xmlns:a16="http://schemas.microsoft.com/office/drawing/2014/main" id="{758DBFFC-15E0-594E-9D82-7650933633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/>
              <a:t>启动日志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6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7E525-32E8-4095-9469-DFE4A095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调用服务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136AF-BB23-4CF8-9AA6-D4E86332C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053392" cy="3302700"/>
          </a:xfrm>
        </p:spPr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/>
              <a:t>API</a:t>
            </a:r>
          </a:p>
          <a:p>
            <a:r>
              <a:rPr lang="zh-CN" altLang="en-US" dirty="0"/>
              <a:t>定义</a:t>
            </a:r>
            <a:r>
              <a:rPr lang="en-US" altLang="zh-CN" dirty="0"/>
              <a:t>Handler</a:t>
            </a:r>
          </a:p>
          <a:p>
            <a:r>
              <a:rPr lang="zh-CN" altLang="en-US" dirty="0"/>
              <a:t>编写服务</a:t>
            </a:r>
            <a:r>
              <a:rPr lang="en-US" altLang="zh-CN" dirty="0"/>
              <a:t>+</a:t>
            </a:r>
            <a:r>
              <a:rPr lang="zh-CN" altLang="en-US" dirty="0"/>
              <a:t>暴露接口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6E32CE-8069-45E4-8972-9FB21F8E4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18" y="1504380"/>
            <a:ext cx="4028571" cy="2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20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3423-5BC2-A442-A59C-8429FD17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如何改变微服务参数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5FD1F-068F-5C45-9A2C-4ED339285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1.</a:t>
            </a:r>
            <a:r>
              <a:rPr kumimoji="1" lang="zh-CN" altLang="en-US"/>
              <a:t> 框架</a:t>
            </a:r>
            <a:r>
              <a:rPr kumimoji="1" lang="en-US" altLang="zh-CN"/>
              <a:t>API</a:t>
            </a:r>
          </a:p>
          <a:p>
            <a:r>
              <a:rPr kumimoji="1" lang="en-US" altLang="zh-CN"/>
              <a:t>2.</a:t>
            </a:r>
            <a:r>
              <a:rPr kumimoji="1" lang="zh-CN" altLang="en-US"/>
              <a:t> </a:t>
            </a:r>
            <a:r>
              <a:rPr kumimoji="1" lang="en-US" altLang="zh-CN"/>
              <a:t>ENV</a:t>
            </a:r>
            <a:r>
              <a:rPr kumimoji="1" lang="zh-CN" altLang="en-US"/>
              <a:t> 环境变量</a:t>
            </a:r>
            <a:endParaRPr kumimoji="1" lang="en-US" altLang="zh-CN"/>
          </a:p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 命令行参数</a:t>
            </a:r>
            <a:endParaRPr kumimoji="1" lang="en-US" altLang="zh-CN"/>
          </a:p>
          <a:p>
            <a:r>
              <a:rPr kumimoji="1" lang="zh-CN" altLang="en-US"/>
              <a:t>同时声明：</a:t>
            </a:r>
            <a:r>
              <a:rPr kumimoji="1" lang="en-US" altLang="zh-CN"/>
              <a:t>1&lt;2&lt;3</a:t>
            </a:r>
          </a:p>
          <a:p>
            <a:r>
              <a:rPr kumimoji="1" lang="zh-CN" altLang="en-US"/>
              <a:t>如何查找参数与变量名（</a:t>
            </a:r>
            <a:r>
              <a:rPr kumimoji="1" lang="en-US" altLang="zh-CN"/>
              <a:t>--help</a:t>
            </a:r>
            <a:r>
              <a:rPr kumimoji="1" lang="zh-CN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37923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3423-5BC2-A442-A59C-8429FD17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如何自定义微服务参数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5FD1F-068F-5C45-9A2C-4ED339285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Cli</a:t>
            </a:r>
            <a:r>
              <a:rPr lang="zh-CN" altLang="en-US"/>
              <a:t> 库</a:t>
            </a:r>
            <a:endParaRPr lang="en-US" altLang="zh-CN"/>
          </a:p>
          <a:p>
            <a:r>
              <a:rPr kumimoji="1" lang="zh-CN" altLang="en-US"/>
              <a:t>关键字：</a:t>
            </a:r>
            <a:r>
              <a:rPr lang="en-US"/>
              <a:t> </a:t>
            </a:r>
            <a:r>
              <a:rPr lang="en-US" altLang="zh-CN"/>
              <a:t>micro.</a:t>
            </a:r>
            <a:r>
              <a:rPr lang="en-US"/>
              <a:t>Flags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973409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A875-B5F0-4748-BAC1-BA29D90E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Web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CD8D6-DB0B-2B4D-AD74-7403AE5A2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特性：基于</a:t>
            </a:r>
            <a:r>
              <a:rPr kumimoji="1" lang="en-US" altLang="zh-CN"/>
              <a:t>Go-Micro</a:t>
            </a:r>
            <a:r>
              <a:rPr kumimoji="1" lang="zh-CN" altLang="en-US"/>
              <a:t>开发</a:t>
            </a:r>
            <a:r>
              <a:rPr kumimoji="1" lang="en-US" altLang="zh-CN"/>
              <a:t>Web</a:t>
            </a:r>
            <a:r>
              <a:rPr kumimoji="1" lang="zh-CN" altLang="en-US"/>
              <a:t>应用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支持服务发现与心跳检测</a:t>
            </a:r>
            <a:endParaRPr kumimoji="1" lang="en-US" altLang="zh-CN"/>
          </a:p>
          <a:p>
            <a:r>
              <a:rPr kumimoji="1" lang="zh-CN" altLang="en-US"/>
              <a:t>支持自定义</a:t>
            </a:r>
            <a:r>
              <a:rPr kumimoji="1" lang="en-US" altLang="zh-CN"/>
              <a:t>Handler</a:t>
            </a:r>
          </a:p>
          <a:p>
            <a:r>
              <a:rPr kumimoji="1" lang="zh-CN" altLang="en-US"/>
              <a:t>支持静态文件</a:t>
            </a:r>
          </a:p>
        </p:txBody>
      </p:sp>
    </p:spTree>
    <p:extLst>
      <p:ext uri="{BB962C8B-B14F-4D97-AF65-F5344CB8AC3E}">
        <p14:creationId xmlns:p14="http://schemas.microsoft.com/office/powerpoint/2010/main" val="349225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A875-B5F0-4748-BAC1-BA29D90E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API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CD8D6-DB0B-2B4D-AD74-7403AE5A2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特性：统一业务入口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70215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Micro</a:t>
            </a:r>
            <a:r>
              <a:rPr lang="zh-CN" altLang="en-US"/>
              <a:t>中国站</a:t>
            </a:r>
            <a:endParaRPr lang="en-US"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120" name="Google Shape;120;p18"/>
          <p:cNvSpPr txBox="1"/>
          <p:nvPr/>
        </p:nvSpPr>
        <p:spPr>
          <a:xfrm>
            <a:off x="462280" y="1242875"/>
            <a:ext cx="304292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Since</a:t>
            </a:r>
            <a:r>
              <a:rPr lang="zh-CN" altLang="en-US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2019-02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462280" y="1623148"/>
            <a:ext cx="3120476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/>
            <a:r>
              <a:rPr lang="en-US">
                <a:hlinkClick r:id="rId3"/>
              </a:rPr>
              <a:t>https://github.com/micro-in-cn</a:t>
            </a:r>
            <a:endParaRPr u="sng">
              <a:solidFill>
                <a:srgbClr val="01AED1"/>
              </a:solidFill>
              <a:latin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7743870" y="721831"/>
            <a:ext cx="112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Micro</a:t>
            </a: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 中国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8" y="2026017"/>
            <a:ext cx="1638300" cy="163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857" y="2026017"/>
            <a:ext cx="1638301" cy="16157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89857" y="3641721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扫码加群，备注</a:t>
            </a:r>
            <a:r>
              <a:rPr kumimoji="1" lang="en-US" altLang="zh-CN"/>
              <a:t>github</a:t>
            </a:r>
            <a:endParaRPr kumimoji="1"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3772" y="3641720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Micro</a:t>
            </a:r>
            <a:r>
              <a:rPr kumimoji="1" lang="zh-CN" altLang="en-US"/>
              <a:t>中国公众号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/>
              <a:t>Broker</a:t>
            </a:r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  <p:sp>
        <p:nvSpPr>
          <p:cNvPr id="262" name="Google Shape;262;p28"/>
          <p:cNvSpPr/>
          <p:nvPr/>
        </p:nvSpPr>
        <p:spPr>
          <a:xfrm>
            <a:off x="7796990" y="721397"/>
            <a:ext cx="1473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异步消息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7482C-D1EE-F442-972A-76152C2669E9}"/>
              </a:ext>
            </a:extLst>
          </p:cNvPr>
          <p:cNvSpPr txBox="1"/>
          <p:nvPr/>
        </p:nvSpPr>
        <p:spPr>
          <a:xfrm>
            <a:off x="442333" y="1265398"/>
            <a:ext cx="135806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/>
              <a:t>New</a:t>
            </a:r>
            <a:r>
              <a:rPr kumimoji="1" lang="zh-CN" altLang="en-US"/>
              <a:t> 创建</a:t>
            </a:r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/>
              <a:t>Init</a:t>
            </a:r>
            <a:r>
              <a:rPr kumimoji="1" lang="zh-CN" altLang="en-US"/>
              <a:t> 初始化</a:t>
            </a:r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/>
              <a:t>挂载接口</a:t>
            </a:r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/>
              <a:t>运行</a:t>
            </a:r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endParaRPr kumimoji="1" lang="en-US" altLang="zh-CN"/>
          </a:p>
          <a:p>
            <a:pPr marL="342900" indent="-342900">
              <a:buAutoNum type="arabicPeriod"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9150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Wrapper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15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B6FE6B2A-6700-FD48-8645-C7F9DBFC8942}"/>
              </a:ext>
            </a:extLst>
          </p:cNvPr>
          <p:cNvSpPr/>
          <p:nvPr/>
        </p:nvSpPr>
        <p:spPr>
          <a:xfrm>
            <a:off x="3317630" y="383061"/>
            <a:ext cx="4727315" cy="4376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D7173F25-4D38-ED4D-8C20-875AF16FF286}"/>
              </a:ext>
            </a:extLst>
          </p:cNvPr>
          <p:cNvSpPr txBox="1"/>
          <p:nvPr/>
        </p:nvSpPr>
        <p:spPr>
          <a:xfrm>
            <a:off x="5188534" y="2135339"/>
            <a:ext cx="985519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Client  or  Handler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C4B4B26E-A822-8144-BD2A-7E2EE9C54491}"/>
              </a:ext>
            </a:extLst>
          </p:cNvPr>
          <p:cNvSpPr txBox="1">
            <a:spLocks/>
          </p:cNvSpPr>
          <p:nvPr/>
        </p:nvSpPr>
        <p:spPr>
          <a:xfrm>
            <a:off x="364224" y="964895"/>
            <a:ext cx="1732280" cy="2692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1600" b="0" spc="-5" dirty="0">
                <a:solidFill>
                  <a:srgbClr val="000000"/>
                </a:solidFill>
                <a:latin typeface="Courier New"/>
                <a:cs typeface="Courier New"/>
                <a:sym typeface="Arial" panose="020B0604020202020204"/>
              </a:rPr>
              <a:t>Authentication</a:t>
            </a:r>
            <a:endParaRPr lang="en-US" sz="1600" b="0" spc="-5">
              <a:solidFill>
                <a:srgbClr val="000000"/>
              </a:solidFill>
              <a:latin typeface="Courier New"/>
              <a:cs typeface="Courier New"/>
              <a:sym typeface="Arial" panose="020B0604020202020204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BD24F47C-618D-444E-93D9-210C75E172CB}"/>
              </a:ext>
            </a:extLst>
          </p:cNvPr>
          <p:cNvSpPr txBox="1"/>
          <p:nvPr/>
        </p:nvSpPr>
        <p:spPr>
          <a:xfrm>
            <a:off x="364224" y="1460194"/>
            <a:ext cx="197612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/>
                <a:cs typeface="Courier New"/>
              </a:rPr>
              <a:t>Circuit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breaking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urier New"/>
                <a:cs typeface="Courier New"/>
              </a:rPr>
              <a:t>Rate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limiting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29EE2D8C-624F-5F43-8009-910C75DB1778}"/>
              </a:ext>
            </a:extLst>
          </p:cNvPr>
          <p:cNvSpPr txBox="1"/>
          <p:nvPr/>
        </p:nvSpPr>
        <p:spPr>
          <a:xfrm>
            <a:off x="364224" y="2450792"/>
            <a:ext cx="878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/>
                <a:cs typeface="Courier New"/>
              </a:rPr>
              <a:t>Logging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8BFD7FA9-82C5-C543-BC5B-BCC542F7B510}"/>
              </a:ext>
            </a:extLst>
          </p:cNvPr>
          <p:cNvSpPr txBox="1"/>
          <p:nvPr/>
        </p:nvSpPr>
        <p:spPr>
          <a:xfrm>
            <a:off x="364224" y="2946091"/>
            <a:ext cx="234188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/>
                <a:cs typeface="Courier New"/>
              </a:rPr>
              <a:t>Event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notifications</a:t>
            </a:r>
            <a:endParaRPr sz="1600">
              <a:latin typeface="Courier New"/>
              <a:cs typeface="Courier New"/>
            </a:endParaRPr>
          </a:p>
          <a:p>
            <a:pPr marL="12700" marR="249554">
              <a:lnSpc>
                <a:spcPct val="203100"/>
              </a:lnSpc>
            </a:pPr>
            <a:r>
              <a:rPr sz="1600" spc="-5" dirty="0">
                <a:latin typeface="Courier New"/>
                <a:cs typeface="Courier New"/>
              </a:rPr>
              <a:t>Instrumentation  Context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injection</a:t>
            </a:r>
            <a:endParaRPr sz="16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99597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3C2B-9185-9C4A-B60B-00D466C4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限流器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2C4E1-B189-C24A-B133-8FFCA3EE6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基于</a:t>
            </a:r>
            <a:r>
              <a:rPr kumimoji="1" lang="en-US" altLang="zh-CN"/>
              <a:t>Go-Micro</a:t>
            </a:r>
            <a:r>
              <a:rPr kumimoji="1" lang="zh-CN" altLang="en-US"/>
              <a:t>的</a:t>
            </a:r>
            <a:r>
              <a:rPr kumimoji="1" lang="en-US" altLang="zh-CN"/>
              <a:t>Wrapper</a:t>
            </a:r>
            <a:r>
              <a:rPr kumimoji="1" lang="zh-CN" altLang="en-US"/>
              <a:t>实现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Google Shape;262;p28">
            <a:extLst>
              <a:ext uri="{FF2B5EF4-FFF2-40B4-BE49-F238E27FC236}">
                <a16:creationId xmlns:a16="http://schemas.microsoft.com/office/drawing/2014/main" id="{E6FA769C-A43B-5049-8BC1-1842852803CD}"/>
              </a:ext>
            </a:extLst>
          </p:cNvPr>
          <p:cNvSpPr/>
          <p:nvPr/>
        </p:nvSpPr>
        <p:spPr>
          <a:xfrm>
            <a:off x="7387563" y="721397"/>
            <a:ext cx="18829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实现简单的限流器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315410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下期预告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24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3C2B-9185-9C4A-B60B-00D466C4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工具集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2C4E1-B189-C24A-B133-8FFCA3EE6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 </a:t>
            </a:r>
            <a:r>
              <a:rPr kumimoji="1" lang="en-US" altLang="zh-CN"/>
              <a:t>API</a:t>
            </a:r>
            <a:r>
              <a:rPr kumimoji="1" lang="zh-CN" altLang="en-US"/>
              <a:t> 微服务网关</a:t>
            </a:r>
            <a:endParaRPr kumimoji="1" lang="en-US" altLang="zh-CN"/>
          </a:p>
          <a:p>
            <a:r>
              <a:rPr kumimoji="1" lang="en-US" altLang="zh-CN"/>
              <a:t>Micro</a:t>
            </a:r>
            <a:r>
              <a:rPr kumimoji="1" lang="zh-CN" altLang="en-US"/>
              <a:t> </a:t>
            </a:r>
            <a:r>
              <a:rPr kumimoji="1" lang="en-US" altLang="zh-CN"/>
              <a:t>Network</a:t>
            </a:r>
            <a:r>
              <a:rPr kumimoji="1" lang="zh-CN" altLang="en-US"/>
              <a:t> 服务网络</a:t>
            </a:r>
            <a:endParaRPr kumimoji="1" lang="en-US" altLang="zh-CN"/>
          </a:p>
          <a:p>
            <a:r>
              <a:rPr kumimoji="1" lang="en-US" altLang="zh-CN"/>
              <a:t>Micro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工具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Google Shape;262;p28">
            <a:extLst>
              <a:ext uri="{FF2B5EF4-FFF2-40B4-BE49-F238E27FC236}">
                <a16:creationId xmlns:a16="http://schemas.microsoft.com/office/drawing/2014/main" id="{E6FA769C-A43B-5049-8BC1-1842852803CD}"/>
              </a:ext>
            </a:extLst>
          </p:cNvPr>
          <p:cNvSpPr/>
          <p:nvPr/>
        </p:nvSpPr>
        <p:spPr>
          <a:xfrm>
            <a:off x="7387563" y="721397"/>
            <a:ext cx="18829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250888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谢谢大家</a:t>
            </a:r>
          </a:p>
        </p:txBody>
      </p:sp>
      <p:sp>
        <p:nvSpPr>
          <p:cNvPr id="722" name="Google Shape;722;p4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26</a:t>
            </a:fld>
            <a:endParaRPr lang="en-US"/>
          </a:p>
        </p:txBody>
      </p:sp>
      <p:sp>
        <p:nvSpPr>
          <p:cNvPr id="723" name="Google Shape;723;p49"/>
          <p:cNvSpPr txBox="1"/>
          <p:nvPr/>
        </p:nvSpPr>
        <p:spPr>
          <a:xfrm>
            <a:off x="1636090" y="1456472"/>
            <a:ext cx="112268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3"/>
              </a:rPr>
              <a:t>micro.mu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24" name="Google Shape;724;p49"/>
          <p:cNvSpPr txBox="1"/>
          <p:nvPr/>
        </p:nvSpPr>
        <p:spPr>
          <a:xfrm>
            <a:off x="372176" y="3620866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资源链接：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49"/>
          <p:cNvSpPr txBox="1"/>
          <p:nvPr/>
        </p:nvSpPr>
        <p:spPr>
          <a:xfrm>
            <a:off x="304800" y="1476364"/>
            <a:ext cx="114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官方站点: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49"/>
          <p:cNvSpPr txBox="1"/>
          <p:nvPr/>
        </p:nvSpPr>
        <p:spPr>
          <a:xfrm>
            <a:off x="304800" y="186040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微信公众号: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27" name="Google Shape;727;p4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38544" y="1803812"/>
            <a:ext cx="1078846" cy="107884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49"/>
          <p:cNvSpPr txBox="1"/>
          <p:nvPr/>
        </p:nvSpPr>
        <p:spPr>
          <a:xfrm>
            <a:off x="405794" y="307498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提问: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49"/>
          <p:cNvSpPr txBox="1"/>
          <p:nvPr/>
        </p:nvSpPr>
        <p:spPr>
          <a:xfrm>
            <a:off x="457200" y="3943350"/>
            <a:ext cx="4644476" cy="86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5"/>
              </a:rPr>
              <a:t>Micro</a:t>
            </a:r>
            <a:endParaRPr sz="1800" b="0" i="0" u="sng" strike="noStrike" cap="none">
              <a:solidFill>
                <a:srgbClr val="01AED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6"/>
              </a:rPr>
              <a:t>Micro中国站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973" y="1827589"/>
            <a:ext cx="1084935" cy="10699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主题</a:t>
            </a:r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135" name="Google Shape;135;p19"/>
          <p:cNvSpPr txBox="1"/>
          <p:nvPr/>
        </p:nvSpPr>
        <p:spPr>
          <a:xfrm>
            <a:off x="419428" y="1216585"/>
            <a:ext cx="6609080" cy="1513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使用</a:t>
            </a:r>
            <a:r>
              <a:rPr lang="en-US" altLang="zh-CN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Go-Micro</a:t>
            </a: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编写微服务</a:t>
            </a:r>
            <a:endParaRPr lang="en-US" altLang="zh-CN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示例架构，使用微服务进行两个数学计算并返回结果</a:t>
            </a:r>
            <a:endParaRPr lang="en-US" altLang="zh-CN" sz="1400" b="0" i="0" u="none" strike="noStrike" cap="none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微服务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Srv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Web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API</a:t>
            </a:r>
          </a:p>
          <a:p>
            <a:pPr marL="355600" indent="-342900">
              <a:buSzPts val="1400"/>
              <a:buFont typeface="Arial" panose="020B0604020202020204"/>
              <a:buAutoNum type="arabicPeriod"/>
            </a:pP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异步消息与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</a:t>
            </a: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en-US" altLang="zh-CN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Wrapper</a:t>
            </a: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与限流</a:t>
            </a:r>
            <a:endParaRPr lang="en-US" altLang="zh-CN" sz="1400" b="0" i="0" u="none" strike="noStrike" cap="none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如何使用插件</a:t>
            </a:r>
            <a:endParaRPr lang="en-US" altLang="zh-CN" sz="1400" b="0" i="0" u="none" strike="noStrike" cap="none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Go-Micro</a:t>
            </a:r>
            <a:r>
              <a:rPr lang="zh-CN" altLang="en-US"/>
              <a:t>微服务组件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核心组件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2" y="1278609"/>
            <a:ext cx="7553916" cy="1725029"/>
          </a:xfrm>
          <a:prstGeom prst="rect">
            <a:avLst/>
          </a:prstGeom>
        </p:spPr>
      </p:pic>
      <p:sp>
        <p:nvSpPr>
          <p:cNvPr id="6" name="Google Shape;297;p31"/>
          <p:cNvSpPr txBox="1"/>
          <p:nvPr/>
        </p:nvSpPr>
        <p:spPr>
          <a:xfrm>
            <a:off x="795042" y="32897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Client：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发送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RPC请求与广播消息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" name="Google Shape;298;p31"/>
          <p:cNvSpPr txBox="1"/>
          <p:nvPr/>
        </p:nvSpPr>
        <p:spPr>
          <a:xfrm>
            <a:off x="795042" y="3579993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Server：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接收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RPC请求与消费消息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8" name="Google Shape;299;p31"/>
          <p:cNvSpPr txBox="1"/>
          <p:nvPr/>
        </p:nvSpPr>
        <p:spPr>
          <a:xfrm>
            <a:off x="5282189" y="3124561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异步通信组件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9" name="Google Shape;300;p31"/>
          <p:cNvSpPr txBox="1"/>
          <p:nvPr/>
        </p:nvSpPr>
        <p:spPr>
          <a:xfrm>
            <a:off x="5282189" y="339228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Codec：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数据编码组件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0" name="Google Shape;301;p31"/>
          <p:cNvSpPr txBox="1"/>
          <p:nvPr/>
        </p:nvSpPr>
        <p:spPr>
          <a:xfrm>
            <a:off x="5282189" y="3657698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Registry：服务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注册组件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1" name="Google Shape;302;p31"/>
          <p:cNvSpPr txBox="1"/>
          <p:nvPr/>
        </p:nvSpPr>
        <p:spPr>
          <a:xfrm>
            <a:off x="5282189" y="41879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Transport：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同步通信组件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" name="Google Shape;303;p31"/>
          <p:cNvSpPr txBox="1"/>
          <p:nvPr/>
        </p:nvSpPr>
        <p:spPr>
          <a:xfrm>
            <a:off x="5282189" y="3922800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Selector：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客户端均衡器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990D-CCEB-4F5A-B787-4521DB39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服务类型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B025B-0577-4EB7-97AE-FEC6F127B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8520600" cy="1236595"/>
          </a:xfrm>
        </p:spPr>
        <p:txBody>
          <a:bodyPr/>
          <a:lstStyle/>
          <a:p>
            <a:r>
              <a:rPr lang="en-US" altLang="zh-CN" dirty="0"/>
              <a:t>SRV</a:t>
            </a:r>
            <a:r>
              <a:rPr lang="zh-CN" altLang="en-US" dirty="0"/>
              <a:t>：内部</a:t>
            </a:r>
            <a:r>
              <a:rPr lang="en-US" altLang="zh-CN" dirty="0"/>
              <a:t>RPC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API</a:t>
            </a:r>
            <a:r>
              <a:rPr lang="zh-CN" altLang="en-US" dirty="0"/>
              <a:t>：对外</a:t>
            </a:r>
            <a:r>
              <a:rPr lang="en-US" altLang="zh-CN" dirty="0"/>
              <a:t>API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Web</a:t>
            </a:r>
            <a:r>
              <a:rPr lang="zh-CN" altLang="en-US" dirty="0"/>
              <a:t>：对外</a:t>
            </a:r>
            <a:r>
              <a:rPr lang="en-US" altLang="zh-CN" dirty="0"/>
              <a:t>Web</a:t>
            </a:r>
            <a:r>
              <a:rPr lang="zh-CN" altLang="en-US" dirty="0"/>
              <a:t>服务</a:t>
            </a:r>
          </a:p>
        </p:txBody>
      </p:sp>
    </p:spTree>
    <p:extLst>
      <p:ext uri="{BB962C8B-B14F-4D97-AF65-F5344CB8AC3E}">
        <p14:creationId xmlns:p14="http://schemas.microsoft.com/office/powerpoint/2010/main" val="116660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如何编写微服务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31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/>
              <a:t>Go-Micro</a:t>
            </a:r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  <p:sp>
        <p:nvSpPr>
          <p:cNvPr id="262" name="Google Shape;262;p28"/>
          <p:cNvSpPr/>
          <p:nvPr/>
        </p:nvSpPr>
        <p:spPr>
          <a:xfrm>
            <a:off x="8040391" y="701661"/>
            <a:ext cx="1473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定义</a:t>
            </a:r>
            <a:r>
              <a:rPr lang="en-US" altLang="zh-CN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API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7482C-D1EE-F442-972A-76152C2669E9}"/>
              </a:ext>
            </a:extLst>
          </p:cNvPr>
          <p:cNvSpPr txBox="1"/>
          <p:nvPr/>
        </p:nvSpPr>
        <p:spPr>
          <a:xfrm>
            <a:off x="442333" y="1265398"/>
            <a:ext cx="38154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/>
              <a:t>基于</a:t>
            </a:r>
            <a:r>
              <a:rPr kumimoji="1" lang="en-US" altLang="zh-CN"/>
              <a:t>Proto</a:t>
            </a:r>
            <a:r>
              <a:rPr kumimoji="1" lang="zh-CN" altLang="en-US"/>
              <a:t>协议</a:t>
            </a:r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/>
              <a:t>使用</a:t>
            </a:r>
            <a:r>
              <a:rPr lang="en-US">
                <a:hlinkClick r:id="rId3"/>
              </a:rPr>
              <a:t>protoc-gen-micro</a:t>
            </a:r>
            <a:r>
              <a:rPr lang="zh-CN" altLang="en-US"/>
              <a:t>插件生成</a:t>
            </a:r>
            <a:r>
              <a:rPr lang="en-US" altLang="zh-CN"/>
              <a:t>Micro</a:t>
            </a:r>
            <a:r>
              <a:rPr lang="zh-CN" altLang="en-US"/>
              <a:t>代码</a:t>
            </a:r>
            <a:endParaRPr kumimoji="1" lang="en-US" altLang="zh-CN"/>
          </a:p>
          <a:p>
            <a:pPr marL="342900" indent="-342900">
              <a:buAutoNum type="arabicPeriod"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3999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/>
              <a:t>Go-Micro</a:t>
            </a:r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sp>
        <p:nvSpPr>
          <p:cNvPr id="262" name="Google Shape;262;p28"/>
          <p:cNvSpPr/>
          <p:nvPr/>
        </p:nvSpPr>
        <p:spPr>
          <a:xfrm>
            <a:off x="7796990" y="721397"/>
            <a:ext cx="1473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定义</a:t>
            </a:r>
            <a:r>
              <a:rPr lang="en-US" altLang="zh-CN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Handler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7482C-D1EE-F442-972A-76152C2669E9}"/>
              </a:ext>
            </a:extLst>
          </p:cNvPr>
          <p:cNvSpPr txBox="1"/>
          <p:nvPr/>
        </p:nvSpPr>
        <p:spPr>
          <a:xfrm>
            <a:off x="442333" y="1265398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/>
              <a:t>实现</a:t>
            </a:r>
            <a:r>
              <a:rPr kumimoji="1" lang="en-US" altLang="zh-CN"/>
              <a:t>API</a:t>
            </a:r>
            <a:r>
              <a:rPr kumimoji="1" lang="zh-CN" altLang="en-US"/>
              <a:t>接口</a:t>
            </a:r>
            <a:endParaRPr kumimoji="1" lang="en-US" altLang="zh-CN"/>
          </a:p>
          <a:p>
            <a:pPr marL="342900" indent="-342900">
              <a:buAutoNum type="arabicPeriod"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9922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</TotalTime>
  <Words>446</Words>
  <Application>Microsoft Macintosh PowerPoint</Application>
  <PresentationFormat>On-screen Show (16:9)</PresentationFormat>
  <Paragraphs>136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PT Sans Narrow</vt:lpstr>
      <vt:lpstr>Arial Black</vt:lpstr>
      <vt:lpstr>Calibri</vt:lpstr>
      <vt:lpstr>Open Sans</vt:lpstr>
      <vt:lpstr>Arial</vt:lpstr>
      <vt:lpstr>Courier New</vt:lpstr>
      <vt:lpstr>Times New Roman</vt:lpstr>
      <vt:lpstr>Office Theme</vt:lpstr>
      <vt:lpstr>Tropic</vt:lpstr>
      <vt:lpstr>Go-Micro  编写微服务</vt:lpstr>
      <vt:lpstr>Micro中国站</vt:lpstr>
      <vt:lpstr>主题</vt:lpstr>
      <vt:lpstr>Go-Micro微服务组件</vt:lpstr>
      <vt:lpstr>核心组件</vt:lpstr>
      <vt:lpstr>服务类型</vt:lpstr>
      <vt:lpstr>如何编写微服务</vt:lpstr>
      <vt:lpstr>Go-Micro</vt:lpstr>
      <vt:lpstr>Go-Micro</vt:lpstr>
      <vt:lpstr>Go-Micro</vt:lpstr>
      <vt:lpstr>现场演示</vt:lpstr>
      <vt:lpstr>示例架构</vt:lpstr>
      <vt:lpstr>SRV</vt:lpstr>
      <vt:lpstr>启动日志</vt:lpstr>
      <vt:lpstr>调用服务</vt:lpstr>
      <vt:lpstr>如何改变微服务参数</vt:lpstr>
      <vt:lpstr>如何自定义微服务参数</vt:lpstr>
      <vt:lpstr>Web</vt:lpstr>
      <vt:lpstr>API</vt:lpstr>
      <vt:lpstr>Broker</vt:lpstr>
      <vt:lpstr>Wrapper</vt:lpstr>
      <vt:lpstr>PowerPoint Presentation</vt:lpstr>
      <vt:lpstr>限流器</vt:lpstr>
      <vt:lpstr>下期预告</vt:lpstr>
      <vt:lpstr>Micro工具集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Go-Micro  框架设计</dc:title>
  <dc:creator/>
  <cp:lastModifiedBy>printfcoder@gmail.com</cp:lastModifiedBy>
  <cp:revision>130</cp:revision>
  <dcterms:created xsi:type="dcterms:W3CDTF">2019-10-08T04:43:00Z</dcterms:created>
  <dcterms:modified xsi:type="dcterms:W3CDTF">2019-12-10T16:13:27Z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